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76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96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22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96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846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012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73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4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92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13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54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38686-7B71-49F8-B190-752D4CB4928A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FC130-7074-4CDD-8E07-16E0CE9B2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16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7pir0ej_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Chemical Changes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28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63773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1) A </a:t>
            </a:r>
            <a:r>
              <a:rPr lang="en-AU" sz="2800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colour change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determined by how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interacts with chemicals.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 with different </a:t>
            </a:r>
            <a:r>
              <a:rPr lang="en-AU" sz="2800" b="1" i="0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 structures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interact with light in different ways, so they can also have </a:t>
            </a:r>
            <a:r>
              <a:rPr lang="en-AU" sz="2800" b="1" i="0" dirty="0" smtClean="0">
                <a:solidFill>
                  <a:srgbClr val="FDCB6E"/>
                </a:solidFill>
                <a:effectLst/>
                <a:latin typeface="Arial" panose="020B0604020202020204" pitchFamily="34" charset="0"/>
              </a:rPr>
              <a:t>different colours.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Therefore, if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very likely to have had a </a:t>
            </a:r>
            <a:r>
              <a:rPr lang="en-AU" sz="28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739553.553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1568450"/>
            <a:ext cx="4955822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40400" y="778639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2) One or more of the </a:t>
            </a:r>
            <a:r>
              <a:rPr lang="en-AU" sz="2400" b="1" i="0" dirty="0" smtClean="0">
                <a:solidFill>
                  <a:srgbClr val="3E9595"/>
                </a:solidFill>
                <a:effectLst/>
                <a:latin typeface="Arial" panose="020B0604020202020204" pitchFamily="34" charset="0"/>
              </a:rPr>
              <a:t>substances disappears.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953E3E"/>
                </a:solidFill>
                <a:effectLst/>
                <a:latin typeface="Arial" panose="020B0604020202020204" pitchFamily="34" charset="0"/>
              </a:rPr>
              <a:t>piece of wood on fire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eventually disappear. In its place will be </a:t>
            </a:r>
            <a:r>
              <a:rPr lang="en-AU" sz="2400" b="1" i="0" dirty="0" smtClean="0">
                <a:solidFill>
                  <a:srgbClr val="7592B0"/>
                </a:solidFill>
                <a:effectLst/>
                <a:latin typeface="Arial" panose="020B0604020202020204" pitchFamily="34" charset="0"/>
              </a:rPr>
              <a:t>ash,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7592B0"/>
                </a:solidFill>
                <a:effectLst/>
                <a:latin typeface="Arial" panose="020B0604020202020204" pitchFamily="34" charset="0"/>
              </a:rPr>
              <a:t>smoke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produced while burning. This happens because the wood has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changed into something else.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a chemical change, the original substance is being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something else. We can see this as the substance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disappears.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5159.416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200" y="1065213"/>
            <a:ext cx="5484496" cy="36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800" y="142439"/>
            <a:ext cx="10731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3) A </a:t>
            </a:r>
            <a:r>
              <a:rPr lang="en-AU" sz="2400" b="1" i="0" dirty="0" smtClean="0">
                <a:solidFill>
                  <a:srgbClr val="5A87CC"/>
                </a:solidFill>
                <a:effectLst/>
                <a:latin typeface="Arial" panose="020B0604020202020204" pitchFamily="34" charset="0"/>
              </a:rPr>
              <a:t>solid is created.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shows that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occurred, because a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product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solid) has formed that was not there before. The substances have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changed into something new.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solid is created from a reaction in a liquid solution, this is called a </a:t>
            </a:r>
            <a:r>
              <a:rPr lang="en-AU" sz="2400" b="1" i="0" dirty="0" smtClean="0">
                <a:solidFill>
                  <a:srgbClr val="5A87CC"/>
                </a:solidFill>
                <a:effectLst/>
                <a:latin typeface="Arial" panose="020B0604020202020204" pitchFamily="34" charset="0"/>
              </a:rPr>
              <a:t>precipitate.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3119723.442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0008" y="3403600"/>
            <a:ext cx="4013092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29243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4) A </a:t>
            </a:r>
            <a:r>
              <a:rPr lang="en-AU" sz="2400" b="1" i="0" dirty="0" smtClean="0">
                <a:solidFill>
                  <a:srgbClr val="4EC1BF"/>
                </a:solidFill>
                <a:effectLst/>
                <a:latin typeface="Arial" panose="020B0604020202020204" pitchFamily="34" charset="0"/>
              </a:rPr>
              <a:t>gas is given off.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most easily seen as </a:t>
            </a:r>
            <a:r>
              <a:rPr lang="en-AU" sz="2400" b="1" i="0" dirty="0" smtClean="0">
                <a:solidFill>
                  <a:srgbClr val="4EC1BF"/>
                </a:solidFill>
                <a:effectLst/>
                <a:latin typeface="Arial" panose="020B0604020202020204" pitchFamily="34" charset="0"/>
              </a:rPr>
              <a:t>bubbling,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most gases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colourless.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gas is given off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where there was no gas before,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likely to be the cause.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743750.958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8996" y="2000598"/>
            <a:ext cx="4663004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2500" y="349935"/>
            <a:ext cx="873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5) The </a:t>
            </a:r>
            <a:r>
              <a:rPr lang="en-AU" sz="2400" b="1" i="0" dirty="0" smtClean="0">
                <a:solidFill>
                  <a:srgbClr val="5252C7"/>
                </a:solidFill>
                <a:effectLst/>
                <a:latin typeface="Arial" panose="020B0604020202020204" pitchFamily="34" charset="0"/>
              </a:rPr>
              <a:t>temperature of the reactants changes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its own.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99384"/>
              </p:ext>
            </p:extLst>
          </p:nvPr>
        </p:nvGraphicFramePr>
        <p:xfrm>
          <a:off x="7026275" y="1622584"/>
          <a:ext cx="4286250" cy="4503420"/>
        </p:xfrm>
        <a:graphic>
          <a:graphicData uri="http://schemas.openxmlformats.org/drawingml/2006/table">
            <a:tbl>
              <a:tblPr/>
              <a:tblGrid>
                <a:gridCol w="4286250">
                  <a:extLst>
                    <a:ext uri="{9D8B030D-6E8A-4147-A177-3AD203B41FA5}">
                      <a16:colId xmlns:a16="http://schemas.microsoft.com/office/drawing/2014/main" val="85884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Sometimes when a </a:t>
                      </a:r>
                      <a:r>
                        <a:rPr lang="en-AU" sz="2400" b="1" dirty="0">
                          <a:solidFill>
                            <a:srgbClr val="CC5A87"/>
                          </a:solidFill>
                          <a:effectLst/>
                        </a:rPr>
                        <a:t>chemical change</a:t>
                      </a:r>
                      <a:r>
                        <a:rPr lang="en-AU" sz="2400" dirty="0">
                          <a:effectLst/>
                        </a:rPr>
                        <a:t> happens, heat is </a:t>
                      </a:r>
                      <a:r>
                        <a:rPr lang="en-AU" sz="2400" b="1" i="1" dirty="0">
                          <a:effectLst/>
                        </a:rPr>
                        <a:t>absorbed</a:t>
                      </a:r>
                      <a:r>
                        <a:rPr lang="en-AU" sz="2400" dirty="0">
                          <a:effectLst/>
                        </a:rPr>
                        <a:t> or </a:t>
                      </a:r>
                      <a:r>
                        <a:rPr lang="en-AU" sz="2400" b="1" i="1" dirty="0">
                          <a:effectLst/>
                        </a:rPr>
                        <a:t>released</a:t>
                      </a:r>
                      <a:r>
                        <a:rPr lang="en-AU" sz="2400" dirty="0">
                          <a:effectLst/>
                        </a:rPr>
                        <a:t> as the particles move about. This can </a:t>
                      </a:r>
                      <a:r>
                        <a:rPr lang="en-AU" sz="2400" b="1" dirty="0">
                          <a:solidFill>
                            <a:srgbClr val="5252C7"/>
                          </a:solidFill>
                          <a:effectLst/>
                        </a:rPr>
                        <a:t>change the temperature</a:t>
                      </a:r>
                      <a:r>
                        <a:rPr lang="en-AU" sz="2400" dirty="0">
                          <a:effectLst/>
                        </a:rPr>
                        <a:t> of the substances.</a:t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/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/>
                      </a:r>
                      <a:br>
                        <a:rPr lang="en-AU" sz="2400" dirty="0">
                          <a:effectLst/>
                        </a:rPr>
                      </a:br>
                      <a:r>
                        <a:rPr lang="en-AU" sz="2400" dirty="0">
                          <a:effectLst/>
                        </a:rPr>
                        <a:t>Some changes will start to feel </a:t>
                      </a:r>
                      <a:r>
                        <a:rPr lang="en-AU" sz="2400" b="1" dirty="0">
                          <a:solidFill>
                            <a:srgbClr val="C75252"/>
                          </a:solidFill>
                          <a:effectLst/>
                        </a:rPr>
                        <a:t>hot</a:t>
                      </a:r>
                      <a:r>
                        <a:rPr lang="en-AU" sz="2400" dirty="0">
                          <a:effectLst/>
                        </a:rPr>
                        <a:t> or </a:t>
                      </a:r>
                      <a:r>
                        <a:rPr lang="en-AU" sz="2400" b="1" dirty="0">
                          <a:solidFill>
                            <a:srgbClr val="3D497A"/>
                          </a:solidFill>
                          <a:effectLst/>
                        </a:rPr>
                        <a:t>cold</a:t>
                      </a:r>
                      <a:r>
                        <a:rPr lang="en-AU" sz="2400" dirty="0">
                          <a:effectLst/>
                        </a:rPr>
                        <a:t> on their own. If this happens, we can assume a </a:t>
                      </a:r>
                      <a:r>
                        <a:rPr lang="en-AU" sz="2400" b="1" dirty="0">
                          <a:solidFill>
                            <a:srgbClr val="CC5A87"/>
                          </a:solidFill>
                          <a:effectLst/>
                        </a:rPr>
                        <a:t>chemical change</a:t>
                      </a:r>
                      <a:r>
                        <a:rPr lang="en-AU" sz="2400" dirty="0">
                          <a:effectLst/>
                        </a:rPr>
                        <a:t> is happening.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83449"/>
                  </a:ext>
                </a:extLst>
              </a:tr>
            </a:tbl>
          </a:graphicData>
        </a:graphic>
      </p:graphicFrame>
      <p:pic>
        <p:nvPicPr>
          <p:cNvPr id="4099" name="Picture 3" descr="https://www.educationperfect.com/media/content/Science/1527806366.724581f/1527806362558-380042240014753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1554004"/>
            <a:ext cx="1485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397639"/>
            <a:ext cx="10845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6) </a:t>
            </a:r>
            <a:r>
              <a:rPr lang="en-AU" sz="2400" b="1" i="0" dirty="0" smtClean="0">
                <a:solidFill>
                  <a:srgbClr val="C0CC5A"/>
                </a:solidFill>
                <a:effectLst/>
                <a:latin typeface="Arial" panose="020B0604020202020204" pitchFamily="34" charset="0"/>
              </a:rPr>
              <a:t>Sound or light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given off.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reasons behind this are complex, but sometimes when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released.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these two,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common,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some reactions can release both. For example, the </a:t>
            </a:r>
            <a:r>
              <a:rPr lang="en-AU" sz="2400" b="1" i="0" dirty="0" smtClean="0">
                <a:solidFill>
                  <a:srgbClr val="953E3E"/>
                </a:solidFill>
                <a:effectLst/>
                <a:latin typeface="Arial" panose="020B0604020202020204" pitchFamily="34" charset="0"/>
              </a:rPr>
              <a:t>burning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explosion,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will make </a:t>
            </a:r>
            <a:r>
              <a:rPr lang="en-AU" sz="2400" b="1" i="0" dirty="0" smtClean="0">
                <a:solidFill>
                  <a:srgbClr val="C0CC5A"/>
                </a:solidFill>
                <a:effectLst/>
                <a:latin typeface="Arial" panose="020B0604020202020204" pitchFamily="34" charset="0"/>
              </a:rPr>
              <a:t>both light and sound.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826109.535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900" y="344462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7500" y="642035"/>
            <a:ext cx="975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summarise, these are the indicators to show that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occurred: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86281"/>
              </p:ext>
            </p:extLst>
          </p:nvPr>
        </p:nvGraphicFramePr>
        <p:xfrm>
          <a:off x="1676400" y="2040414"/>
          <a:ext cx="10515600" cy="288036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54332885"/>
                    </a:ext>
                  </a:extLst>
                </a:gridCol>
                <a:gridCol w="9499600">
                  <a:extLst>
                    <a:ext uri="{9D8B030D-6E8A-4147-A177-3AD203B41FA5}">
                      <a16:colId xmlns:a16="http://schemas.microsoft.com/office/drawing/2014/main" val="1472482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1.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A </a:t>
                      </a:r>
                      <a:r>
                        <a:rPr lang="en-AU" sz="2400" b="1">
                          <a:solidFill>
                            <a:srgbClr val="FDCB6E"/>
                          </a:solidFill>
                          <a:effectLst/>
                        </a:rPr>
                        <a:t>colour change.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423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The original </a:t>
                      </a:r>
                      <a:r>
                        <a:rPr lang="en-AU" sz="2400" b="1">
                          <a:solidFill>
                            <a:srgbClr val="3E9595"/>
                          </a:solidFill>
                          <a:effectLst/>
                        </a:rPr>
                        <a:t>substance disappears.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396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3.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A </a:t>
                      </a:r>
                      <a:r>
                        <a:rPr lang="en-AU" sz="2400" b="1">
                          <a:solidFill>
                            <a:srgbClr val="4EC1BF"/>
                          </a:solidFill>
                          <a:effectLst/>
                        </a:rPr>
                        <a:t>gas is given off</a:t>
                      </a:r>
                      <a:r>
                        <a:rPr lang="en-AU" sz="2400">
                          <a:effectLst/>
                        </a:rPr>
                        <a:t> (seen as </a:t>
                      </a:r>
                      <a:r>
                        <a:rPr lang="en-AU" sz="2400" b="1">
                          <a:effectLst/>
                        </a:rPr>
                        <a:t>bubbles</a:t>
                      </a:r>
                      <a:r>
                        <a:rPr lang="en-AU" sz="2400">
                          <a:effectLst/>
                        </a:rPr>
                        <a:t> or detected by smell).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731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4.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A </a:t>
                      </a:r>
                      <a:r>
                        <a:rPr lang="en-AU" sz="2400" b="1" dirty="0">
                          <a:solidFill>
                            <a:srgbClr val="5A87CC"/>
                          </a:solidFill>
                          <a:effectLst/>
                        </a:rPr>
                        <a:t>solid forms.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28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5.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The </a:t>
                      </a:r>
                      <a:r>
                        <a:rPr lang="en-AU" sz="2400" b="1">
                          <a:solidFill>
                            <a:srgbClr val="5252C7"/>
                          </a:solidFill>
                          <a:effectLst/>
                        </a:rPr>
                        <a:t>temperature</a:t>
                      </a:r>
                      <a:r>
                        <a:rPr lang="en-AU" sz="2400">
                          <a:effectLst/>
                        </a:rPr>
                        <a:t> of the substance </a:t>
                      </a:r>
                      <a:r>
                        <a:rPr lang="en-AU" sz="2400" b="1">
                          <a:effectLst/>
                        </a:rPr>
                        <a:t>increases</a:t>
                      </a:r>
                      <a:r>
                        <a:rPr lang="en-AU" sz="2400">
                          <a:effectLst/>
                        </a:rPr>
                        <a:t> or </a:t>
                      </a:r>
                      <a:r>
                        <a:rPr lang="en-AU" sz="2400" b="1">
                          <a:effectLst/>
                        </a:rPr>
                        <a:t>decreases</a:t>
                      </a:r>
                      <a:r>
                        <a:rPr lang="en-AU" sz="2400">
                          <a:effectLst/>
                        </a:rPr>
                        <a:t> on its own.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2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6.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C0CC5A"/>
                          </a:solidFill>
                          <a:effectLst/>
                        </a:rPr>
                        <a:t>Sound or light</a:t>
                      </a:r>
                      <a:r>
                        <a:rPr lang="en-AU" sz="2400" b="1" dirty="0">
                          <a:effectLst/>
                        </a:rPr>
                        <a:t> is given off.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64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06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7pir0ej_S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246" y="1174234"/>
            <a:ext cx="9240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0800" y="1976735"/>
            <a:ext cx="10325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42AF4D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different ways that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detected.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09324022.0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3368913"/>
            <a:ext cx="4940300" cy="34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8100" y="280938"/>
            <a:ext cx="1018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pot of </a:t>
            </a:r>
            <a:r>
              <a:rPr lang="en-AU" sz="2400" b="1" i="0" dirty="0" smtClean="0">
                <a:solidFill>
                  <a:srgbClr val="A0CCE0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boiling on a </a:t>
            </a:r>
            <a:r>
              <a:rPr lang="en-AU" sz="2400" b="1" i="0" dirty="0" smtClean="0">
                <a:solidFill>
                  <a:srgbClr val="C75252"/>
                </a:solidFill>
                <a:effectLst/>
                <a:latin typeface="Arial" panose="020B0604020202020204" pitchFamily="34" charset="0"/>
              </a:rPr>
              <a:t>fire.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 changes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happening here: The water is </a:t>
            </a:r>
            <a:r>
              <a:rPr lang="en-AU" sz="2400" b="1" i="0" dirty="0" smtClean="0">
                <a:solidFill>
                  <a:srgbClr val="DA8486"/>
                </a:solidFill>
                <a:effectLst/>
                <a:latin typeface="Arial" panose="020B0604020202020204" pitchFamily="34" charset="0"/>
              </a:rPr>
              <a:t>boiling,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fuel of the fire is </a:t>
            </a:r>
            <a:r>
              <a:rPr lang="en-AU" sz="2400" b="1" i="0" dirty="0" smtClean="0">
                <a:solidFill>
                  <a:srgbClr val="953E3E"/>
                </a:solidFill>
                <a:effectLst/>
                <a:latin typeface="Arial" panose="020B0604020202020204" pitchFamily="34" charset="0"/>
              </a:rPr>
              <a:t>burning.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already know that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boiling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water is 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changing state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liquid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what is the fire doing?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7649288.443531g/1527649286084-590297152922137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53" y="3822699"/>
            <a:ext cx="4238893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02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90438"/>
            <a:ext cx="11531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953E3E"/>
                </a:solidFill>
                <a:effectLst/>
                <a:latin typeface="Arial" panose="020B0604020202020204" pitchFamily="34" charset="0"/>
              </a:rPr>
              <a:t>fire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takes one substance, and turns it into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several different substances.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7592B0"/>
                </a:solidFill>
                <a:effectLst/>
                <a:latin typeface="Arial" panose="020B0604020202020204" pitchFamily="34" charset="0"/>
              </a:rPr>
              <a:t>ash and smoke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 wood fire are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the same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 </a:t>
            </a:r>
            <a:r>
              <a:rPr lang="en-AU" sz="2400" b="1" i="0" dirty="0" smtClean="0">
                <a:solidFill>
                  <a:srgbClr val="8A5D51"/>
                </a:solidFill>
                <a:effectLst/>
                <a:latin typeface="Arial" panose="020B0604020202020204" pitchFamily="34" charset="0"/>
              </a:rPr>
              <a:t>wood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was burning.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953E3E"/>
                </a:solidFill>
                <a:effectLst/>
                <a:latin typeface="Arial" panose="020B0604020202020204" pitchFamily="34" charset="0"/>
              </a:rPr>
              <a:t>fire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one substance into another substance.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22926710.052151g/1422926693856-1680433642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3398837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1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145739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chemical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inside a substance.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can happen through making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new molecules,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new compounds,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just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rearranging the atoms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structured differently.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makes substances appear differently, but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make them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actually different.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944.306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7399" y="1606550"/>
            <a:ext cx="4504267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91639"/>
            <a:ext cx="1132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final substance has to be </a:t>
            </a:r>
            <a:r>
              <a:rPr lang="en-AU" sz="2400" b="1" i="1" dirty="0" smtClean="0">
                <a:solidFill>
                  <a:srgbClr val="7A3D67"/>
                </a:solidFill>
                <a:effectLst/>
                <a:latin typeface="Arial" panose="020B0604020202020204" pitchFamily="34" charset="0"/>
              </a:rPr>
              <a:t>chemically different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starting substances to make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if a car is </a:t>
            </a:r>
            <a:r>
              <a:rPr lang="en-AU" sz="2400" b="1" i="0" dirty="0" smtClean="0">
                <a:solidFill>
                  <a:srgbClr val="AD6444"/>
                </a:solidFill>
                <a:effectLst/>
                <a:latin typeface="Arial" panose="020B0604020202020204" pitchFamily="34" charset="0"/>
              </a:rPr>
              <a:t>rusting,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iron of the car body is </a:t>
            </a:r>
            <a:r>
              <a:rPr lang="en-AU" sz="2400" b="1" i="0" dirty="0" smtClean="0">
                <a:solidFill>
                  <a:srgbClr val="AD6444"/>
                </a:solidFill>
                <a:effectLst/>
                <a:latin typeface="Arial" panose="020B0604020202020204" pitchFamily="34" charset="0"/>
              </a:rPr>
              <a:t>changing into rust.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car is being </a:t>
            </a:r>
            <a:r>
              <a:rPr lang="en-AU" sz="2400" b="1" i="0" dirty="0" smtClean="0">
                <a:solidFill>
                  <a:srgbClr val="9DA39B"/>
                </a:solidFill>
                <a:effectLst/>
                <a:latin typeface="Arial" panose="020B0604020202020204" pitchFamily="34" charset="0"/>
              </a:rPr>
              <a:t>crushed,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chemical change, because the iron is still iron.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It's just smaller.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rman/1476413737.997331g/1476413739989-31711463176732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3800475"/>
            <a:ext cx="38004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ducationperfect.com/media/content/Science/1517968660.850291g/1517968660861-1133642398595807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800475"/>
            <a:ext cx="38004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9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70500" y="829439"/>
            <a:ext cx="65405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cannot be reversed by physical means, and often </a:t>
            </a:r>
            <a:r>
              <a:rPr lang="en-AU" sz="2400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cannot be reversed at all.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if you bake a </a:t>
            </a:r>
            <a:r>
              <a:rPr lang="en-AU" sz="2400" b="1" i="0" dirty="0" smtClean="0">
                <a:solidFill>
                  <a:srgbClr val="DCB18A"/>
                </a:solidFill>
                <a:effectLst/>
                <a:latin typeface="Arial" panose="020B0604020202020204" pitchFamily="34" charset="0"/>
              </a:rPr>
              <a:t>cookie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 chemical change), the cookie </a:t>
            </a:r>
            <a:r>
              <a:rPr lang="en-AU" sz="2400" b="1" i="0" dirty="0" smtClean="0">
                <a:solidFill>
                  <a:srgbClr val="DCB18A"/>
                </a:solidFill>
                <a:effectLst/>
                <a:latin typeface="Arial" panose="020B0604020202020204" pitchFamily="34" charset="0"/>
              </a:rPr>
              <a:t>cannot be un-baked.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would take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extraordinary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means to reverse this change.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different to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 </a:t>
            </a:r>
            <a:r>
              <a:rPr lang="en-AU" sz="2400" b="1" i="0" dirty="0" smtClean="0">
                <a:solidFill>
                  <a:srgbClr val="8BA4AF"/>
                </a:solidFill>
                <a:effectLst/>
                <a:latin typeface="Arial" panose="020B0604020202020204" pitchFamily="34" charset="0"/>
              </a:rPr>
              <a:t>always reversible.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water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frozen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boiled,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can be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melted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condensed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return to a liquid.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4994.561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333" y="2184399"/>
            <a:ext cx="4774641" cy="26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52338"/>
            <a:ext cx="11214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place on the microscopic level, so we </a:t>
            </a:r>
            <a:r>
              <a:rPr lang="en-AU" sz="2400" b="1" i="0" dirty="0" smtClean="0">
                <a:solidFill>
                  <a:srgbClr val="5CBAC3"/>
                </a:solidFill>
                <a:effectLst/>
                <a:latin typeface="Arial" panose="020B0604020202020204" pitchFamily="34" charset="0"/>
              </a:rPr>
              <a:t>cannot observe them directly.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Instead, we have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look for the effects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chemical changes have on the </a:t>
            </a:r>
            <a:r>
              <a:rPr lang="en-AU" sz="2400" b="1" i="0" dirty="0" smtClean="0">
                <a:solidFill>
                  <a:srgbClr val="5CBAC3"/>
                </a:solidFill>
                <a:effectLst/>
                <a:latin typeface="Arial" panose="020B0604020202020204" pitchFamily="34" charset="0"/>
              </a:rPr>
              <a:t>changing substances.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Compared to a </a:t>
            </a:r>
            <a:r>
              <a:rPr lang="en-AU" sz="2400" b="1" i="0" dirty="0" smtClean="0">
                <a:solidFill>
                  <a:srgbClr val="3D7A6E"/>
                </a:solidFill>
                <a:effectLst/>
                <a:latin typeface="Arial" panose="020B0604020202020204" pitchFamily="34" charset="0"/>
              </a:rPr>
              <a:t>physical change,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can be much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 obvious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occurred.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9953.784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8832" y="3670300"/>
            <a:ext cx="3996267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654735"/>
            <a:ext cx="1122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most common ways that a </a:t>
            </a:r>
            <a:r>
              <a:rPr lang="en-AU" sz="2400" b="1" i="0" dirty="0" smtClean="0">
                <a:solidFill>
                  <a:srgbClr val="CC5A87"/>
                </a:solidFill>
                <a:effectLst/>
                <a:latin typeface="Arial" panose="020B0604020202020204" pitchFamily="34" charset="0"/>
              </a:rPr>
              <a:t>chemical 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2400" b="1" i="0" dirty="0" smtClean="0">
                <a:solidFill>
                  <a:srgbClr val="27569C"/>
                </a:solidFill>
                <a:effectLst/>
                <a:latin typeface="Arial" panose="020B0604020202020204" pitchFamily="34" charset="0"/>
              </a:rPr>
              <a:t>identified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62" y="1414462"/>
            <a:ext cx="8794052" cy="1608138"/>
          </a:xfrm>
          <a:prstGeom prst="rect">
            <a:avLst/>
          </a:prstGeom>
        </p:spPr>
      </p:pic>
      <p:pic>
        <p:nvPicPr>
          <p:cNvPr id="4" name="1527657521.272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000" y="3504406"/>
            <a:ext cx="5295900" cy="29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</Words>
  <Application>Microsoft Office PowerPoint</Application>
  <PresentationFormat>Widescreen</PresentationFormat>
  <Paragraphs>75</Paragraphs>
  <Slides>17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KaTeX_Main</vt:lpstr>
      <vt:lpstr>Office Theme</vt:lpstr>
      <vt:lpstr>Chemical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Changes</dc:title>
  <dc:creator>Joseph D'cruz</dc:creator>
  <cp:lastModifiedBy>Joseph D'cruz</cp:lastModifiedBy>
  <cp:revision>1</cp:revision>
  <dcterms:created xsi:type="dcterms:W3CDTF">2020-05-31T01:54:59Z</dcterms:created>
  <dcterms:modified xsi:type="dcterms:W3CDTF">2020-05-31T02:00:55Z</dcterms:modified>
</cp:coreProperties>
</file>